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Arimo Italics" panose="020B0604020202020204" charset="0"/>
      <p:regular r:id="rId17"/>
    </p:embeddedFont>
    <p:embeddedFont>
      <p:font typeface="Fira Sans Light Bold" panose="020B0604020202020204" charset="0"/>
      <p:regular r:id="rId18"/>
    </p:embeddedFont>
    <p:embeddedFont>
      <p:font typeface="Open Sans Bold" panose="020B0604020202020204" charset="0"/>
      <p:regular r:id="rId19"/>
    </p:embeddedFont>
    <p:embeddedFont>
      <p:font typeface="DM Sans Bold" panose="020B0604020202020204" charset="0"/>
      <p:regular r:id="rId20"/>
    </p:embeddedFont>
    <p:embeddedFont>
      <p:font typeface="Open Sans" panose="020B0604020202020204" charset="0"/>
      <p:regular r:id="rId21"/>
    </p:embeddedFont>
    <p:embeddedFont>
      <p:font typeface="DM Sans Italics" panose="020B0604020202020204" charset="0"/>
      <p:regular r:id="rId22"/>
    </p:embeddedFont>
    <p:embeddedFont>
      <p:font typeface="Arimo" panose="020B0604020202020204" charset="0"/>
      <p:regular r:id="rId23"/>
    </p:embeddedFont>
    <p:embeddedFont>
      <p:font typeface="Nunito Bold" panose="020B0604020202020204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Open Sans Extra Bold" panose="020B0604020202020204" charset="0"/>
      <p:regular r:id="rId29"/>
    </p:embeddedFont>
    <p:embeddedFont>
      <p:font typeface="DM Sans" panose="020B0604020202020204" charset="0"/>
      <p:regular r:id="rId30"/>
    </p:embeddedFont>
    <p:embeddedFont>
      <p:font typeface="Open Sans Bold Italics" panose="020B0604020202020204" charset="0"/>
      <p:regular r:id="rId31"/>
    </p:embeddedFont>
    <p:embeddedFont>
      <p:font typeface="Fira Sans Light" panose="020B0604020202020204" charset="0"/>
      <p:regular r:id="rId32"/>
    </p:embeddedFont>
    <p:embeddedFont>
      <p:font typeface="CAT Neuzeit" panose="020B0604020202020204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9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85856" y="3366239"/>
            <a:ext cx="8116287" cy="2325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764"/>
              </a:lnSpc>
            </a:pPr>
            <a:r>
              <a:rPr lang="en-US" sz="13403">
                <a:solidFill>
                  <a:srgbClr val="545454"/>
                </a:solidFill>
                <a:latin typeface="CAT Neuzeit"/>
              </a:rPr>
              <a:t>AVO</a:t>
            </a:r>
            <a:r>
              <a:rPr lang="en-US" sz="13403">
                <a:solidFill>
                  <a:srgbClr val="23B14C"/>
                </a:solidFill>
                <a:latin typeface="CAT Neuzeit"/>
              </a:rPr>
              <a:t>CADO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86268" y="2564686"/>
            <a:ext cx="11054569" cy="816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72"/>
              </a:lnSpc>
            </a:pPr>
            <a:r>
              <a:rPr lang="en-US" sz="4837">
                <a:solidFill>
                  <a:srgbClr val="393939"/>
                </a:solidFill>
                <a:latin typeface="Open Sans Extra Bold Bold Italics"/>
              </a:rPr>
              <a:t>Python - Tkinter, PySerial, PyQt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094292" y="4063315"/>
            <a:ext cx="183951" cy="183951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2474739" y="3848052"/>
            <a:ext cx="11348136" cy="1092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2"/>
              </a:lnSpc>
            </a:pPr>
            <a:r>
              <a:rPr lang="en-US" sz="3531">
                <a:solidFill>
                  <a:srgbClr val="393939"/>
                </a:solidFill>
                <a:latin typeface="Arimo Italics"/>
              </a:rPr>
              <a:t>Реализация прямого взаимодействия с микроконтроллером.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474739" y="5115384"/>
            <a:ext cx="10168677" cy="628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44"/>
              </a:lnSpc>
              <a:spcBef>
                <a:spcPct val="0"/>
              </a:spcBef>
            </a:pPr>
            <a:r>
              <a:rPr lang="en-US" sz="3531">
                <a:solidFill>
                  <a:srgbClr val="393939"/>
                </a:solidFill>
                <a:latin typeface="Arimo Italics"/>
              </a:rPr>
              <a:t>Разработка Tkinter и PyQt- интерфейса.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74739" y="6094868"/>
            <a:ext cx="8082425" cy="628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44"/>
              </a:lnSpc>
              <a:spcBef>
                <a:spcPct val="0"/>
              </a:spcBef>
            </a:pPr>
            <a:r>
              <a:rPr lang="en-US" sz="3531">
                <a:solidFill>
                  <a:srgbClr val="393939"/>
                </a:solidFill>
                <a:latin typeface="Arimo Italics"/>
              </a:rPr>
              <a:t>Управление микроконтроллером.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094292" y="5385292"/>
            <a:ext cx="183951" cy="183951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2094292" y="6364777"/>
            <a:ext cx="183951" cy="183951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94913" y="1789121"/>
            <a:ext cx="11054569" cy="816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772"/>
              </a:lnSpc>
            </a:pPr>
            <a:r>
              <a:rPr lang="en-US" sz="4837">
                <a:solidFill>
                  <a:srgbClr val="393939"/>
                </a:solidFill>
                <a:latin typeface="Open Sans Extra Bold Bold Italics"/>
              </a:rPr>
              <a:t>Arduino Uno, LiquidCrystal_I2C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013033" y="3209037"/>
            <a:ext cx="173277" cy="173277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2371403" y="3048754"/>
            <a:ext cx="11216502" cy="1011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959"/>
              </a:lnSpc>
            </a:pPr>
            <a:r>
              <a:rPr lang="en-US" sz="3326">
                <a:solidFill>
                  <a:srgbClr val="393939"/>
                </a:solidFill>
                <a:latin typeface="Arimo Italics"/>
              </a:rPr>
              <a:t>Написание алгоритма работы с микроконтроллерами и получение данных.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371403" y="4267428"/>
            <a:ext cx="9578618" cy="578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657"/>
              </a:lnSpc>
              <a:spcBef>
                <a:spcPct val="0"/>
              </a:spcBef>
            </a:pPr>
            <a:r>
              <a:rPr lang="en-US" sz="3326">
                <a:solidFill>
                  <a:srgbClr val="393939"/>
                </a:solidFill>
                <a:latin typeface="Arimo Italics"/>
              </a:rPr>
              <a:t>Кодировка кода Морзе.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71403" y="5067300"/>
            <a:ext cx="7613426" cy="578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657"/>
              </a:lnSpc>
              <a:spcBef>
                <a:spcPct val="0"/>
              </a:spcBef>
            </a:pPr>
            <a:r>
              <a:rPr lang="en-US" sz="3326">
                <a:solidFill>
                  <a:srgbClr val="393939"/>
                </a:solidFill>
                <a:latin typeface="Arimo Italics"/>
              </a:rPr>
              <a:t>Разработка ПО для аппарата.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013033" y="4508152"/>
            <a:ext cx="173277" cy="173277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2013033" y="5308024"/>
            <a:ext cx="173277" cy="173277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2371403" y="6060619"/>
            <a:ext cx="7613426" cy="95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759"/>
              </a:lnSpc>
            </a:pPr>
            <a:r>
              <a:rPr lang="en-US" sz="3326">
                <a:solidFill>
                  <a:srgbClr val="393939"/>
                </a:solidFill>
                <a:latin typeface="Arimo Italics"/>
              </a:rPr>
              <a:t>LiquidCrystal_I2C для вывода данных на экран дисплея.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2013033" y="6215618"/>
            <a:ext cx="173277" cy="173277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57410" y="4675616"/>
            <a:ext cx="11209621" cy="563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21"/>
              </a:lnSpc>
              <a:spcBef>
                <a:spcPct val="0"/>
              </a:spcBef>
            </a:pPr>
            <a:endParaRPr/>
          </a:p>
        </p:txBody>
      </p:sp>
      <p:grpSp>
        <p:nvGrpSpPr>
          <p:cNvPr id="3" name="Group 3"/>
          <p:cNvGrpSpPr/>
          <p:nvPr/>
        </p:nvGrpSpPr>
        <p:grpSpPr>
          <a:xfrm>
            <a:off x="5131149" y="3373995"/>
            <a:ext cx="11857883" cy="2266831"/>
            <a:chOff x="0" y="0"/>
            <a:chExt cx="4503412" cy="860902"/>
          </a:xfrm>
        </p:grpSpPr>
        <p:sp>
          <p:nvSpPr>
            <p:cNvPr id="4" name="Freeform 4"/>
            <p:cNvSpPr/>
            <p:nvPr/>
          </p:nvSpPr>
          <p:spPr>
            <a:xfrm>
              <a:off x="92710" y="106680"/>
              <a:ext cx="4399272" cy="741522"/>
            </a:xfrm>
            <a:custGeom>
              <a:avLst/>
              <a:gdLst/>
              <a:ahLst/>
              <a:cxnLst/>
              <a:rect l="l" t="t" r="r" b="b"/>
              <a:pathLst>
                <a:path w="4399272" h="741522">
                  <a:moveTo>
                    <a:pt x="4372602" y="552292"/>
                  </a:moveTo>
                  <a:cubicBezTo>
                    <a:pt x="4372602" y="639922"/>
                    <a:pt x="4296402" y="711042"/>
                    <a:pt x="4215122" y="711042"/>
                  </a:cubicBezTo>
                  <a:lnTo>
                    <a:pt x="66040" y="711042"/>
                  </a:lnTo>
                  <a:cubicBezTo>
                    <a:pt x="43180" y="711042"/>
                    <a:pt x="20320" y="705962"/>
                    <a:pt x="0" y="697072"/>
                  </a:cubicBezTo>
                  <a:cubicBezTo>
                    <a:pt x="26670" y="725012"/>
                    <a:pt x="63500" y="741522"/>
                    <a:pt x="122166" y="741522"/>
                  </a:cubicBezTo>
                  <a:lnTo>
                    <a:pt x="4253222" y="741522"/>
                  </a:lnTo>
                  <a:cubicBezTo>
                    <a:pt x="4333232" y="741522"/>
                    <a:pt x="4399272" y="675482"/>
                    <a:pt x="4399272" y="595472"/>
                  </a:cubicBezTo>
                  <a:lnTo>
                    <a:pt x="4399272" y="95250"/>
                  </a:lnTo>
                  <a:cubicBezTo>
                    <a:pt x="4399272" y="58420"/>
                    <a:pt x="4385302" y="25400"/>
                    <a:pt x="4363712" y="0"/>
                  </a:cubicBezTo>
                  <a:cubicBezTo>
                    <a:pt x="4370062" y="16510"/>
                    <a:pt x="4372602" y="34290"/>
                    <a:pt x="4372602" y="52070"/>
                  </a:cubicBezTo>
                  <a:lnTo>
                    <a:pt x="4372602" y="552292"/>
                  </a:lnTo>
                  <a:lnTo>
                    <a:pt x="4372602" y="552292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2700" y="12700"/>
              <a:ext cx="4438642" cy="792322"/>
            </a:xfrm>
            <a:custGeom>
              <a:avLst/>
              <a:gdLst/>
              <a:ahLst/>
              <a:cxnLst/>
              <a:rect l="l" t="t" r="r" b="b"/>
              <a:pathLst>
                <a:path w="4438642" h="792322">
                  <a:moveTo>
                    <a:pt x="146050" y="792322"/>
                  </a:moveTo>
                  <a:lnTo>
                    <a:pt x="4292592" y="792322"/>
                  </a:lnTo>
                  <a:cubicBezTo>
                    <a:pt x="4372602" y="792322"/>
                    <a:pt x="4438642" y="726282"/>
                    <a:pt x="4438642" y="646272"/>
                  </a:cubicBezTo>
                  <a:lnTo>
                    <a:pt x="4438642" y="146050"/>
                  </a:lnTo>
                  <a:cubicBezTo>
                    <a:pt x="4438642" y="66040"/>
                    <a:pt x="4372602" y="0"/>
                    <a:pt x="4292592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646272"/>
                  </a:lnTo>
                  <a:cubicBezTo>
                    <a:pt x="0" y="727552"/>
                    <a:pt x="66040" y="792322"/>
                    <a:pt x="146050" y="792322"/>
                  </a:cubicBezTo>
                  <a:close/>
                </a:path>
              </a:pathLst>
            </a:custGeom>
            <a:solidFill>
              <a:srgbClr val="E8E8E8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4503412" cy="860902"/>
            </a:xfrm>
            <a:custGeom>
              <a:avLst/>
              <a:gdLst/>
              <a:ahLst/>
              <a:cxnLst/>
              <a:rect l="l" t="t" r="r" b="b"/>
              <a:pathLst>
                <a:path w="4503412" h="860902">
                  <a:moveTo>
                    <a:pt x="4439912" y="74930"/>
                  </a:moveTo>
                  <a:cubicBezTo>
                    <a:pt x="4411972" y="30480"/>
                    <a:pt x="4362442" y="0"/>
                    <a:pt x="4305292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658972"/>
                  </a:lnTo>
                  <a:cubicBezTo>
                    <a:pt x="0" y="711042"/>
                    <a:pt x="25400" y="756762"/>
                    <a:pt x="63500" y="785972"/>
                  </a:cubicBezTo>
                  <a:cubicBezTo>
                    <a:pt x="91440" y="830422"/>
                    <a:pt x="140970" y="860902"/>
                    <a:pt x="218959" y="860902"/>
                  </a:cubicBezTo>
                  <a:lnTo>
                    <a:pt x="4344662" y="860902"/>
                  </a:lnTo>
                  <a:cubicBezTo>
                    <a:pt x="4432292" y="860902"/>
                    <a:pt x="4503412" y="789782"/>
                    <a:pt x="4503412" y="702152"/>
                  </a:cubicBezTo>
                  <a:lnTo>
                    <a:pt x="4503412" y="201930"/>
                  </a:lnTo>
                  <a:cubicBezTo>
                    <a:pt x="4503412" y="149860"/>
                    <a:pt x="4478012" y="104140"/>
                    <a:pt x="4439912" y="74930"/>
                  </a:cubicBezTo>
                  <a:close/>
                  <a:moveTo>
                    <a:pt x="12700" y="658972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4305292" y="12700"/>
                  </a:lnTo>
                  <a:cubicBezTo>
                    <a:pt x="4385302" y="12700"/>
                    <a:pt x="4451342" y="78740"/>
                    <a:pt x="4451342" y="158750"/>
                  </a:cubicBezTo>
                  <a:lnTo>
                    <a:pt x="4451342" y="658972"/>
                  </a:lnTo>
                  <a:cubicBezTo>
                    <a:pt x="4451342" y="738982"/>
                    <a:pt x="4385302" y="805022"/>
                    <a:pt x="4305292" y="805022"/>
                  </a:cubicBezTo>
                  <a:lnTo>
                    <a:pt x="158750" y="805022"/>
                  </a:lnTo>
                  <a:cubicBezTo>
                    <a:pt x="78740" y="805022"/>
                    <a:pt x="12700" y="740252"/>
                    <a:pt x="12700" y="658972"/>
                  </a:cubicBezTo>
                  <a:close/>
                  <a:moveTo>
                    <a:pt x="4491982" y="702152"/>
                  </a:moveTo>
                  <a:cubicBezTo>
                    <a:pt x="4491982" y="782162"/>
                    <a:pt x="4424672" y="848202"/>
                    <a:pt x="4344662" y="848202"/>
                  </a:cubicBezTo>
                  <a:lnTo>
                    <a:pt x="218959" y="848202"/>
                  </a:lnTo>
                  <a:cubicBezTo>
                    <a:pt x="157480" y="848202"/>
                    <a:pt x="120650" y="831692"/>
                    <a:pt x="93980" y="803752"/>
                  </a:cubicBezTo>
                  <a:cubicBezTo>
                    <a:pt x="114300" y="812642"/>
                    <a:pt x="135890" y="817722"/>
                    <a:pt x="160020" y="817722"/>
                  </a:cubicBezTo>
                  <a:lnTo>
                    <a:pt x="4306562" y="817722"/>
                  </a:lnTo>
                  <a:cubicBezTo>
                    <a:pt x="4394192" y="817722"/>
                    <a:pt x="4465312" y="746602"/>
                    <a:pt x="4465312" y="658972"/>
                  </a:cubicBezTo>
                  <a:lnTo>
                    <a:pt x="4465312" y="158750"/>
                  </a:lnTo>
                  <a:cubicBezTo>
                    <a:pt x="4465312" y="140970"/>
                    <a:pt x="4461502" y="123190"/>
                    <a:pt x="4456422" y="106680"/>
                  </a:cubicBezTo>
                  <a:cubicBezTo>
                    <a:pt x="4478012" y="132080"/>
                    <a:pt x="4491982" y="165100"/>
                    <a:pt x="4491982" y="201930"/>
                  </a:cubicBezTo>
                  <a:lnTo>
                    <a:pt x="4491982" y="702152"/>
                  </a:lnTo>
                  <a:cubicBezTo>
                    <a:pt x="4491982" y="702152"/>
                    <a:pt x="4491982" y="702152"/>
                    <a:pt x="4491982" y="702152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5236522" y="3523347"/>
            <a:ext cx="11419470" cy="1854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53"/>
              </a:lnSpc>
            </a:pPr>
            <a:r>
              <a:rPr lang="en-US" sz="2109">
                <a:solidFill>
                  <a:srgbClr val="000000"/>
                </a:solidFill>
                <a:latin typeface="Fira Sans Light"/>
              </a:rPr>
              <a:t>При сборке проекта и реализации Arduino ПО возникло несколько проблем, в особенности при получении данных от тактовой кнопки, пьезодинамика и дисплея. Проблемы заключались в том, что передавались либо некорректные данные, либо наоборот. То есть пьезодинамик выводил сигналы, но очень тихо, либо же дисплей не мог вывести полученные в результате декодированного кода символы.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720749" y="6447438"/>
            <a:ext cx="10652507" cy="2310340"/>
            <a:chOff x="0" y="0"/>
            <a:chExt cx="3889794" cy="843627"/>
          </a:xfrm>
        </p:grpSpPr>
        <p:sp>
          <p:nvSpPr>
            <p:cNvPr id="9" name="Freeform 9"/>
            <p:cNvSpPr/>
            <p:nvPr/>
          </p:nvSpPr>
          <p:spPr>
            <a:xfrm>
              <a:off x="92710" y="106680"/>
              <a:ext cx="3785654" cy="724247"/>
            </a:xfrm>
            <a:custGeom>
              <a:avLst/>
              <a:gdLst/>
              <a:ahLst/>
              <a:cxnLst/>
              <a:rect l="l" t="t" r="r" b="b"/>
              <a:pathLst>
                <a:path w="3785654" h="724247">
                  <a:moveTo>
                    <a:pt x="3758984" y="535017"/>
                  </a:moveTo>
                  <a:cubicBezTo>
                    <a:pt x="3758984" y="622647"/>
                    <a:pt x="3682784" y="693767"/>
                    <a:pt x="3601504" y="693767"/>
                  </a:cubicBezTo>
                  <a:lnTo>
                    <a:pt x="66040" y="693767"/>
                  </a:lnTo>
                  <a:cubicBezTo>
                    <a:pt x="43180" y="693767"/>
                    <a:pt x="20320" y="688687"/>
                    <a:pt x="0" y="679797"/>
                  </a:cubicBezTo>
                  <a:cubicBezTo>
                    <a:pt x="26670" y="707737"/>
                    <a:pt x="63500" y="724247"/>
                    <a:pt x="118255" y="724247"/>
                  </a:cubicBezTo>
                  <a:lnTo>
                    <a:pt x="3639604" y="724247"/>
                  </a:lnTo>
                  <a:cubicBezTo>
                    <a:pt x="3719614" y="724247"/>
                    <a:pt x="3785654" y="658207"/>
                    <a:pt x="3785654" y="578197"/>
                  </a:cubicBezTo>
                  <a:lnTo>
                    <a:pt x="3785654" y="95250"/>
                  </a:lnTo>
                  <a:cubicBezTo>
                    <a:pt x="3785654" y="58420"/>
                    <a:pt x="3771684" y="25400"/>
                    <a:pt x="3750094" y="0"/>
                  </a:cubicBezTo>
                  <a:cubicBezTo>
                    <a:pt x="3756444" y="16510"/>
                    <a:pt x="3758984" y="34290"/>
                    <a:pt x="3758984" y="52070"/>
                  </a:cubicBezTo>
                  <a:lnTo>
                    <a:pt x="3758984" y="535017"/>
                  </a:lnTo>
                  <a:lnTo>
                    <a:pt x="3758984" y="535017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2700" y="12700"/>
              <a:ext cx="3825024" cy="775047"/>
            </a:xfrm>
            <a:custGeom>
              <a:avLst/>
              <a:gdLst/>
              <a:ahLst/>
              <a:cxnLst/>
              <a:rect l="l" t="t" r="r" b="b"/>
              <a:pathLst>
                <a:path w="3825024" h="775047">
                  <a:moveTo>
                    <a:pt x="146050" y="775047"/>
                  </a:moveTo>
                  <a:lnTo>
                    <a:pt x="3678974" y="775047"/>
                  </a:lnTo>
                  <a:cubicBezTo>
                    <a:pt x="3758984" y="775047"/>
                    <a:pt x="3825024" y="709007"/>
                    <a:pt x="3825024" y="628997"/>
                  </a:cubicBezTo>
                  <a:lnTo>
                    <a:pt x="3825024" y="146050"/>
                  </a:lnTo>
                  <a:cubicBezTo>
                    <a:pt x="3825024" y="66040"/>
                    <a:pt x="3758984" y="0"/>
                    <a:pt x="3678974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628997"/>
                  </a:lnTo>
                  <a:cubicBezTo>
                    <a:pt x="0" y="710277"/>
                    <a:pt x="66040" y="775047"/>
                    <a:pt x="146050" y="775047"/>
                  </a:cubicBezTo>
                  <a:close/>
                </a:path>
              </a:pathLst>
            </a:custGeom>
            <a:solidFill>
              <a:srgbClr val="E8E8E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3889794" cy="843627"/>
            </a:xfrm>
            <a:custGeom>
              <a:avLst/>
              <a:gdLst/>
              <a:ahLst/>
              <a:cxnLst/>
              <a:rect l="l" t="t" r="r" b="b"/>
              <a:pathLst>
                <a:path w="3889794" h="843627">
                  <a:moveTo>
                    <a:pt x="3826294" y="74930"/>
                  </a:moveTo>
                  <a:cubicBezTo>
                    <a:pt x="3798354" y="30480"/>
                    <a:pt x="3748824" y="0"/>
                    <a:pt x="3691674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641697"/>
                  </a:lnTo>
                  <a:cubicBezTo>
                    <a:pt x="0" y="693767"/>
                    <a:pt x="25400" y="739487"/>
                    <a:pt x="63500" y="768697"/>
                  </a:cubicBezTo>
                  <a:cubicBezTo>
                    <a:pt x="91440" y="813147"/>
                    <a:pt x="140970" y="843627"/>
                    <a:pt x="214438" y="843627"/>
                  </a:cubicBezTo>
                  <a:lnTo>
                    <a:pt x="3731044" y="843627"/>
                  </a:lnTo>
                  <a:cubicBezTo>
                    <a:pt x="3818674" y="843627"/>
                    <a:pt x="3889794" y="772507"/>
                    <a:pt x="3889794" y="684877"/>
                  </a:cubicBezTo>
                  <a:lnTo>
                    <a:pt x="3889794" y="201930"/>
                  </a:lnTo>
                  <a:cubicBezTo>
                    <a:pt x="3889794" y="149860"/>
                    <a:pt x="3864394" y="104140"/>
                    <a:pt x="3826294" y="74930"/>
                  </a:cubicBezTo>
                  <a:close/>
                  <a:moveTo>
                    <a:pt x="12700" y="641697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3691674" y="12700"/>
                  </a:lnTo>
                  <a:cubicBezTo>
                    <a:pt x="3771684" y="12700"/>
                    <a:pt x="3837724" y="78740"/>
                    <a:pt x="3837724" y="158750"/>
                  </a:cubicBezTo>
                  <a:lnTo>
                    <a:pt x="3837724" y="641697"/>
                  </a:lnTo>
                  <a:cubicBezTo>
                    <a:pt x="3837724" y="721707"/>
                    <a:pt x="3771684" y="787747"/>
                    <a:pt x="3691674" y="787747"/>
                  </a:cubicBezTo>
                  <a:lnTo>
                    <a:pt x="158750" y="787747"/>
                  </a:lnTo>
                  <a:cubicBezTo>
                    <a:pt x="78740" y="787747"/>
                    <a:pt x="12700" y="722977"/>
                    <a:pt x="12700" y="641697"/>
                  </a:cubicBezTo>
                  <a:close/>
                  <a:moveTo>
                    <a:pt x="3878364" y="684877"/>
                  </a:moveTo>
                  <a:cubicBezTo>
                    <a:pt x="3878364" y="764887"/>
                    <a:pt x="3811054" y="830927"/>
                    <a:pt x="3731044" y="830927"/>
                  </a:cubicBezTo>
                  <a:lnTo>
                    <a:pt x="214438" y="830927"/>
                  </a:lnTo>
                  <a:cubicBezTo>
                    <a:pt x="157480" y="830927"/>
                    <a:pt x="120650" y="814417"/>
                    <a:pt x="93980" y="786477"/>
                  </a:cubicBezTo>
                  <a:cubicBezTo>
                    <a:pt x="114300" y="795367"/>
                    <a:pt x="135890" y="800447"/>
                    <a:pt x="160020" y="800447"/>
                  </a:cubicBezTo>
                  <a:lnTo>
                    <a:pt x="3692944" y="800447"/>
                  </a:lnTo>
                  <a:cubicBezTo>
                    <a:pt x="3780574" y="800447"/>
                    <a:pt x="3851694" y="729327"/>
                    <a:pt x="3851694" y="641697"/>
                  </a:cubicBezTo>
                  <a:lnTo>
                    <a:pt x="3851694" y="158750"/>
                  </a:lnTo>
                  <a:cubicBezTo>
                    <a:pt x="3851694" y="140970"/>
                    <a:pt x="3847884" y="123190"/>
                    <a:pt x="3842804" y="106680"/>
                  </a:cubicBezTo>
                  <a:cubicBezTo>
                    <a:pt x="3864394" y="132080"/>
                    <a:pt x="3878364" y="165100"/>
                    <a:pt x="3878364" y="201930"/>
                  </a:cubicBezTo>
                  <a:lnTo>
                    <a:pt x="3878364" y="684877"/>
                  </a:lnTo>
                  <a:cubicBezTo>
                    <a:pt x="3878364" y="684877"/>
                    <a:pt x="3878364" y="684877"/>
                    <a:pt x="3878364" y="684877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2994254" y="6577207"/>
            <a:ext cx="10171510" cy="1927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1"/>
              </a:lnSpc>
            </a:pPr>
            <a:r>
              <a:rPr lang="en-US" sz="2194">
                <a:solidFill>
                  <a:srgbClr val="000000"/>
                </a:solidFill>
                <a:latin typeface="Fira Sans Light"/>
              </a:rPr>
              <a:t>Для решения этих проблем были добавлены определенные условия в "ардуино код", работающий с временем нажатия тактовой кнопки. Код для увеличения звукового сигнала пьезодинамика и использования специальной библиотеки LiquidCrystal_I2C, которая формирует корректный вывод на экран дисплея.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98968" y="2209160"/>
            <a:ext cx="172860" cy="172860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3289703" y="538903"/>
            <a:ext cx="12157486" cy="87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39"/>
              </a:lnSpc>
            </a:pPr>
            <a:r>
              <a:rPr lang="en-US" sz="5100">
                <a:solidFill>
                  <a:srgbClr val="393939"/>
                </a:solidFill>
                <a:latin typeface="Open Sans Extra Bold Bold"/>
              </a:rPr>
              <a:t>Характеристики работы команды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18832" y="1989102"/>
            <a:ext cx="7067968" cy="58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594"/>
              </a:lnSpc>
            </a:pPr>
            <a:r>
              <a:rPr lang="en-US" sz="3282" dirty="0" err="1">
                <a:solidFill>
                  <a:srgbClr val="393939"/>
                </a:solidFill>
                <a:latin typeface="Open Sans Bold Italics"/>
              </a:rPr>
              <a:t>Технические</a:t>
            </a:r>
            <a:r>
              <a:rPr lang="en-US" sz="3282" dirty="0">
                <a:solidFill>
                  <a:srgbClr val="393939"/>
                </a:solidFill>
                <a:latin typeface="Open Sans Bold Italics"/>
              </a:rPr>
              <a:t> </a:t>
            </a:r>
            <a:r>
              <a:rPr lang="en-US" sz="3282" dirty="0" err="1">
                <a:solidFill>
                  <a:srgbClr val="393939"/>
                </a:solidFill>
                <a:latin typeface="Open Sans Bold Italics"/>
              </a:rPr>
              <a:t>проблемы</a:t>
            </a:r>
            <a:endParaRPr lang="en-US" sz="3282" dirty="0">
              <a:solidFill>
                <a:srgbClr val="393939"/>
              </a:solidFill>
              <a:latin typeface="Open Sans Bold Italic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4201712" y="2789468"/>
            <a:ext cx="1467621" cy="434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3"/>
              </a:lnSpc>
            </a:pPr>
            <a:r>
              <a:rPr lang="en-US" sz="2437">
                <a:solidFill>
                  <a:srgbClr val="000000"/>
                </a:solidFill>
                <a:latin typeface="CAT Neuzeit Bold"/>
              </a:rPr>
              <a:t>Проблема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537908" y="5858031"/>
            <a:ext cx="1327726" cy="434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3"/>
              </a:lnSpc>
            </a:pPr>
            <a:r>
              <a:rPr lang="en-US" sz="2437">
                <a:solidFill>
                  <a:srgbClr val="000000"/>
                </a:solidFill>
                <a:latin typeface="CAT Neuzeit Bold"/>
              </a:rPr>
              <a:t>Решение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220593" y="5668461"/>
            <a:ext cx="8863" cy="81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74"/>
              </a:lnSpc>
            </a:pPr>
            <a:endParaRPr/>
          </a:p>
        </p:txBody>
      </p:sp>
      <p:grpSp>
        <p:nvGrpSpPr>
          <p:cNvPr id="3" name="Group 3"/>
          <p:cNvGrpSpPr/>
          <p:nvPr/>
        </p:nvGrpSpPr>
        <p:grpSpPr>
          <a:xfrm>
            <a:off x="1151788" y="1516824"/>
            <a:ext cx="167059" cy="167059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393939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151788" y="1289203"/>
            <a:ext cx="7714397" cy="555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3250">
                <a:solidFill>
                  <a:srgbClr val="393939"/>
                </a:solidFill>
                <a:latin typeface="Open Sans Bold Italics"/>
              </a:rPr>
              <a:t>Проблема c Python приложением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8617197" y="6119774"/>
            <a:ext cx="7770310" cy="2047392"/>
            <a:chOff x="0" y="0"/>
            <a:chExt cx="2723435" cy="717596"/>
          </a:xfrm>
        </p:grpSpPr>
        <p:sp>
          <p:nvSpPr>
            <p:cNvPr id="7" name="Freeform 7"/>
            <p:cNvSpPr/>
            <p:nvPr/>
          </p:nvSpPr>
          <p:spPr>
            <a:xfrm>
              <a:off x="92710" y="106680"/>
              <a:ext cx="2619295" cy="598216"/>
            </a:xfrm>
            <a:custGeom>
              <a:avLst/>
              <a:gdLst/>
              <a:ahLst/>
              <a:cxnLst/>
              <a:rect l="l" t="t" r="r" b="b"/>
              <a:pathLst>
                <a:path w="2619295" h="598216">
                  <a:moveTo>
                    <a:pt x="2592625" y="408986"/>
                  </a:moveTo>
                  <a:cubicBezTo>
                    <a:pt x="2592625" y="496616"/>
                    <a:pt x="2516425" y="567736"/>
                    <a:pt x="2435145" y="567736"/>
                  </a:cubicBezTo>
                  <a:lnTo>
                    <a:pt x="66040" y="567736"/>
                  </a:lnTo>
                  <a:cubicBezTo>
                    <a:pt x="43180" y="567736"/>
                    <a:pt x="20320" y="562656"/>
                    <a:pt x="0" y="553766"/>
                  </a:cubicBezTo>
                  <a:cubicBezTo>
                    <a:pt x="26670" y="581706"/>
                    <a:pt x="63500" y="598216"/>
                    <a:pt x="110821" y="598216"/>
                  </a:cubicBezTo>
                  <a:lnTo>
                    <a:pt x="2473245" y="598216"/>
                  </a:lnTo>
                  <a:cubicBezTo>
                    <a:pt x="2553255" y="598216"/>
                    <a:pt x="2619295" y="532176"/>
                    <a:pt x="2619295" y="452166"/>
                  </a:cubicBezTo>
                  <a:lnTo>
                    <a:pt x="2619295" y="95250"/>
                  </a:lnTo>
                  <a:cubicBezTo>
                    <a:pt x="2619295" y="58420"/>
                    <a:pt x="2605325" y="25400"/>
                    <a:pt x="2583735" y="0"/>
                  </a:cubicBezTo>
                  <a:cubicBezTo>
                    <a:pt x="2590085" y="16510"/>
                    <a:pt x="2592625" y="34290"/>
                    <a:pt x="2592625" y="52070"/>
                  </a:cubicBezTo>
                  <a:lnTo>
                    <a:pt x="2592625" y="408986"/>
                  </a:lnTo>
                  <a:lnTo>
                    <a:pt x="2592625" y="408986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12700" y="12700"/>
              <a:ext cx="2658665" cy="649016"/>
            </a:xfrm>
            <a:custGeom>
              <a:avLst/>
              <a:gdLst/>
              <a:ahLst/>
              <a:cxnLst/>
              <a:rect l="l" t="t" r="r" b="b"/>
              <a:pathLst>
                <a:path w="2658665" h="649016">
                  <a:moveTo>
                    <a:pt x="146050" y="649016"/>
                  </a:moveTo>
                  <a:lnTo>
                    <a:pt x="2512615" y="649016"/>
                  </a:lnTo>
                  <a:cubicBezTo>
                    <a:pt x="2592625" y="649016"/>
                    <a:pt x="2658665" y="582976"/>
                    <a:pt x="2658665" y="502966"/>
                  </a:cubicBezTo>
                  <a:lnTo>
                    <a:pt x="2658665" y="146050"/>
                  </a:lnTo>
                  <a:cubicBezTo>
                    <a:pt x="2658665" y="66040"/>
                    <a:pt x="2592625" y="0"/>
                    <a:pt x="2512615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502966"/>
                  </a:lnTo>
                  <a:cubicBezTo>
                    <a:pt x="0" y="584245"/>
                    <a:pt x="66040" y="649016"/>
                    <a:pt x="146050" y="649016"/>
                  </a:cubicBezTo>
                  <a:close/>
                </a:path>
              </a:pathLst>
            </a:custGeom>
            <a:solidFill>
              <a:srgbClr val="E8E8E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2723435" cy="717596"/>
            </a:xfrm>
            <a:custGeom>
              <a:avLst/>
              <a:gdLst/>
              <a:ahLst/>
              <a:cxnLst/>
              <a:rect l="l" t="t" r="r" b="b"/>
              <a:pathLst>
                <a:path w="2723435" h="717596">
                  <a:moveTo>
                    <a:pt x="2659935" y="74930"/>
                  </a:moveTo>
                  <a:cubicBezTo>
                    <a:pt x="2631995" y="30480"/>
                    <a:pt x="2582465" y="0"/>
                    <a:pt x="2525315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515666"/>
                  </a:lnTo>
                  <a:cubicBezTo>
                    <a:pt x="0" y="567736"/>
                    <a:pt x="25400" y="613456"/>
                    <a:pt x="63500" y="642666"/>
                  </a:cubicBezTo>
                  <a:cubicBezTo>
                    <a:pt x="91440" y="687116"/>
                    <a:pt x="140970" y="717596"/>
                    <a:pt x="205844" y="717596"/>
                  </a:cubicBezTo>
                  <a:lnTo>
                    <a:pt x="2564685" y="717596"/>
                  </a:lnTo>
                  <a:cubicBezTo>
                    <a:pt x="2652315" y="717596"/>
                    <a:pt x="2723435" y="646476"/>
                    <a:pt x="2723435" y="558846"/>
                  </a:cubicBezTo>
                  <a:lnTo>
                    <a:pt x="2723435" y="201930"/>
                  </a:lnTo>
                  <a:cubicBezTo>
                    <a:pt x="2723435" y="149860"/>
                    <a:pt x="2698035" y="104140"/>
                    <a:pt x="2659935" y="74930"/>
                  </a:cubicBezTo>
                  <a:close/>
                  <a:moveTo>
                    <a:pt x="12700" y="515666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2525315" y="12700"/>
                  </a:lnTo>
                  <a:cubicBezTo>
                    <a:pt x="2605325" y="12700"/>
                    <a:pt x="2671365" y="78740"/>
                    <a:pt x="2671365" y="158750"/>
                  </a:cubicBezTo>
                  <a:lnTo>
                    <a:pt x="2671365" y="515666"/>
                  </a:lnTo>
                  <a:cubicBezTo>
                    <a:pt x="2671365" y="595676"/>
                    <a:pt x="2605325" y="661716"/>
                    <a:pt x="2525315" y="661716"/>
                  </a:cubicBezTo>
                  <a:lnTo>
                    <a:pt x="158750" y="661716"/>
                  </a:lnTo>
                  <a:cubicBezTo>
                    <a:pt x="78740" y="661716"/>
                    <a:pt x="12700" y="596945"/>
                    <a:pt x="12700" y="515666"/>
                  </a:cubicBezTo>
                  <a:close/>
                  <a:moveTo>
                    <a:pt x="2712005" y="558845"/>
                  </a:moveTo>
                  <a:cubicBezTo>
                    <a:pt x="2712005" y="638856"/>
                    <a:pt x="2644695" y="704895"/>
                    <a:pt x="2564685" y="704895"/>
                  </a:cubicBezTo>
                  <a:lnTo>
                    <a:pt x="205844" y="704895"/>
                  </a:lnTo>
                  <a:cubicBezTo>
                    <a:pt x="157480" y="704895"/>
                    <a:pt x="120650" y="688386"/>
                    <a:pt x="93980" y="660445"/>
                  </a:cubicBezTo>
                  <a:cubicBezTo>
                    <a:pt x="114300" y="669336"/>
                    <a:pt x="135890" y="674416"/>
                    <a:pt x="160020" y="674416"/>
                  </a:cubicBezTo>
                  <a:lnTo>
                    <a:pt x="2526585" y="674416"/>
                  </a:lnTo>
                  <a:cubicBezTo>
                    <a:pt x="2614215" y="674416"/>
                    <a:pt x="2685335" y="603295"/>
                    <a:pt x="2685335" y="515666"/>
                  </a:cubicBezTo>
                  <a:lnTo>
                    <a:pt x="2685335" y="158750"/>
                  </a:lnTo>
                  <a:cubicBezTo>
                    <a:pt x="2685335" y="140970"/>
                    <a:pt x="2681525" y="123190"/>
                    <a:pt x="2676445" y="106680"/>
                  </a:cubicBezTo>
                  <a:cubicBezTo>
                    <a:pt x="2698035" y="132080"/>
                    <a:pt x="2712005" y="165100"/>
                    <a:pt x="2712005" y="201930"/>
                  </a:cubicBezTo>
                  <a:lnTo>
                    <a:pt x="2712005" y="558845"/>
                  </a:lnTo>
                  <a:cubicBezTo>
                    <a:pt x="2712005" y="558845"/>
                    <a:pt x="2712005" y="558845"/>
                    <a:pt x="2712005" y="558845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492312" y="6252619"/>
            <a:ext cx="7459897" cy="1566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8"/>
              </a:lnSpc>
            </a:pPr>
            <a:r>
              <a:rPr lang="en-US" sz="2234">
                <a:solidFill>
                  <a:srgbClr val="000000"/>
                </a:solidFill>
                <a:latin typeface="Fira Sans Light"/>
              </a:rPr>
              <a:t>Для решения была использована библиотека PyQt и переписано приложение под эту библиотеку, так как сама библиотека Tkinter не рассчитана для использования с Arduino.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900493" y="3267220"/>
            <a:ext cx="10079169" cy="2004535"/>
            <a:chOff x="0" y="0"/>
            <a:chExt cx="3644317" cy="724778"/>
          </a:xfrm>
        </p:grpSpPr>
        <p:sp>
          <p:nvSpPr>
            <p:cNvPr id="12" name="Freeform 12"/>
            <p:cNvSpPr/>
            <p:nvPr/>
          </p:nvSpPr>
          <p:spPr>
            <a:xfrm>
              <a:off x="92710" y="106680"/>
              <a:ext cx="3540177" cy="605398"/>
            </a:xfrm>
            <a:custGeom>
              <a:avLst/>
              <a:gdLst/>
              <a:ahLst/>
              <a:cxnLst/>
              <a:rect l="l" t="t" r="r" b="b"/>
              <a:pathLst>
                <a:path w="3540177" h="605398">
                  <a:moveTo>
                    <a:pt x="3513507" y="416168"/>
                  </a:moveTo>
                  <a:cubicBezTo>
                    <a:pt x="3513507" y="503798"/>
                    <a:pt x="3437307" y="574918"/>
                    <a:pt x="3356027" y="574918"/>
                  </a:cubicBezTo>
                  <a:lnTo>
                    <a:pt x="66040" y="574918"/>
                  </a:lnTo>
                  <a:cubicBezTo>
                    <a:pt x="43180" y="574918"/>
                    <a:pt x="20320" y="569838"/>
                    <a:pt x="0" y="560948"/>
                  </a:cubicBezTo>
                  <a:cubicBezTo>
                    <a:pt x="26670" y="588888"/>
                    <a:pt x="63500" y="605398"/>
                    <a:pt x="116691" y="605398"/>
                  </a:cubicBezTo>
                  <a:lnTo>
                    <a:pt x="3394127" y="605398"/>
                  </a:lnTo>
                  <a:cubicBezTo>
                    <a:pt x="3474137" y="605398"/>
                    <a:pt x="3540177" y="539358"/>
                    <a:pt x="3540177" y="459348"/>
                  </a:cubicBezTo>
                  <a:lnTo>
                    <a:pt x="3540177" y="95250"/>
                  </a:lnTo>
                  <a:cubicBezTo>
                    <a:pt x="3540177" y="58420"/>
                    <a:pt x="3526207" y="25400"/>
                    <a:pt x="3504617" y="0"/>
                  </a:cubicBezTo>
                  <a:cubicBezTo>
                    <a:pt x="3510967" y="16510"/>
                    <a:pt x="3513507" y="34290"/>
                    <a:pt x="3513507" y="52070"/>
                  </a:cubicBezTo>
                  <a:lnTo>
                    <a:pt x="3513507" y="416168"/>
                  </a:lnTo>
                  <a:lnTo>
                    <a:pt x="3513507" y="416168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12700" y="12700"/>
              <a:ext cx="3579547" cy="656198"/>
            </a:xfrm>
            <a:custGeom>
              <a:avLst/>
              <a:gdLst/>
              <a:ahLst/>
              <a:cxnLst/>
              <a:rect l="l" t="t" r="r" b="b"/>
              <a:pathLst>
                <a:path w="3579547" h="656198">
                  <a:moveTo>
                    <a:pt x="146050" y="656198"/>
                  </a:moveTo>
                  <a:lnTo>
                    <a:pt x="3433497" y="656198"/>
                  </a:lnTo>
                  <a:cubicBezTo>
                    <a:pt x="3513507" y="656198"/>
                    <a:pt x="3579547" y="590158"/>
                    <a:pt x="3579547" y="510148"/>
                  </a:cubicBezTo>
                  <a:lnTo>
                    <a:pt x="3579547" y="146050"/>
                  </a:lnTo>
                  <a:cubicBezTo>
                    <a:pt x="3579547" y="66040"/>
                    <a:pt x="3513507" y="0"/>
                    <a:pt x="3433497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510148"/>
                  </a:lnTo>
                  <a:cubicBezTo>
                    <a:pt x="0" y="591428"/>
                    <a:pt x="66040" y="656198"/>
                    <a:pt x="146050" y="656198"/>
                  </a:cubicBezTo>
                  <a:close/>
                </a:path>
              </a:pathLst>
            </a:custGeom>
            <a:solidFill>
              <a:srgbClr val="E8E8E8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3644317" cy="724778"/>
            </a:xfrm>
            <a:custGeom>
              <a:avLst/>
              <a:gdLst/>
              <a:ahLst/>
              <a:cxnLst/>
              <a:rect l="l" t="t" r="r" b="b"/>
              <a:pathLst>
                <a:path w="3644317" h="724778">
                  <a:moveTo>
                    <a:pt x="3580817" y="74930"/>
                  </a:moveTo>
                  <a:cubicBezTo>
                    <a:pt x="3552877" y="30480"/>
                    <a:pt x="3503347" y="0"/>
                    <a:pt x="3446197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522848"/>
                  </a:lnTo>
                  <a:cubicBezTo>
                    <a:pt x="0" y="574918"/>
                    <a:pt x="25400" y="620638"/>
                    <a:pt x="63500" y="649848"/>
                  </a:cubicBezTo>
                  <a:cubicBezTo>
                    <a:pt x="91440" y="694298"/>
                    <a:pt x="140970" y="724778"/>
                    <a:pt x="212629" y="724778"/>
                  </a:cubicBezTo>
                  <a:lnTo>
                    <a:pt x="3485567" y="724778"/>
                  </a:lnTo>
                  <a:cubicBezTo>
                    <a:pt x="3573197" y="724778"/>
                    <a:pt x="3644317" y="653658"/>
                    <a:pt x="3644317" y="566028"/>
                  </a:cubicBezTo>
                  <a:lnTo>
                    <a:pt x="3644317" y="201930"/>
                  </a:lnTo>
                  <a:cubicBezTo>
                    <a:pt x="3644317" y="149860"/>
                    <a:pt x="3618917" y="104140"/>
                    <a:pt x="3580817" y="74930"/>
                  </a:cubicBezTo>
                  <a:close/>
                  <a:moveTo>
                    <a:pt x="12700" y="522848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3446197" y="12700"/>
                  </a:lnTo>
                  <a:cubicBezTo>
                    <a:pt x="3526207" y="12700"/>
                    <a:pt x="3592247" y="78740"/>
                    <a:pt x="3592247" y="158750"/>
                  </a:cubicBezTo>
                  <a:lnTo>
                    <a:pt x="3592247" y="522848"/>
                  </a:lnTo>
                  <a:cubicBezTo>
                    <a:pt x="3592247" y="602858"/>
                    <a:pt x="3526207" y="668898"/>
                    <a:pt x="3446197" y="668898"/>
                  </a:cubicBezTo>
                  <a:lnTo>
                    <a:pt x="158750" y="668898"/>
                  </a:lnTo>
                  <a:cubicBezTo>
                    <a:pt x="78740" y="668898"/>
                    <a:pt x="12700" y="604128"/>
                    <a:pt x="12700" y="522848"/>
                  </a:cubicBezTo>
                  <a:close/>
                  <a:moveTo>
                    <a:pt x="3632888" y="566028"/>
                  </a:moveTo>
                  <a:cubicBezTo>
                    <a:pt x="3632888" y="646038"/>
                    <a:pt x="3565577" y="712078"/>
                    <a:pt x="3485567" y="712078"/>
                  </a:cubicBezTo>
                  <a:lnTo>
                    <a:pt x="212629" y="712078"/>
                  </a:lnTo>
                  <a:cubicBezTo>
                    <a:pt x="157480" y="712078"/>
                    <a:pt x="120650" y="695568"/>
                    <a:pt x="93980" y="667628"/>
                  </a:cubicBezTo>
                  <a:cubicBezTo>
                    <a:pt x="114300" y="676518"/>
                    <a:pt x="135890" y="681598"/>
                    <a:pt x="160020" y="681598"/>
                  </a:cubicBezTo>
                  <a:lnTo>
                    <a:pt x="3447467" y="681598"/>
                  </a:lnTo>
                  <a:cubicBezTo>
                    <a:pt x="3535097" y="681598"/>
                    <a:pt x="3606217" y="610478"/>
                    <a:pt x="3606217" y="522848"/>
                  </a:cubicBezTo>
                  <a:lnTo>
                    <a:pt x="3606217" y="158750"/>
                  </a:lnTo>
                  <a:cubicBezTo>
                    <a:pt x="3606217" y="140970"/>
                    <a:pt x="3602407" y="123190"/>
                    <a:pt x="3597327" y="106680"/>
                  </a:cubicBezTo>
                  <a:cubicBezTo>
                    <a:pt x="3618917" y="132080"/>
                    <a:pt x="3632888" y="165100"/>
                    <a:pt x="3632888" y="201930"/>
                  </a:cubicBezTo>
                  <a:lnTo>
                    <a:pt x="3632888" y="566028"/>
                  </a:lnTo>
                  <a:cubicBezTo>
                    <a:pt x="3632888" y="566028"/>
                    <a:pt x="3632888" y="566028"/>
                    <a:pt x="3632888" y="566028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2176709" y="3389223"/>
            <a:ext cx="9477147" cy="1564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02"/>
              </a:lnSpc>
            </a:pPr>
            <a:r>
              <a:rPr lang="en-US" sz="2215">
                <a:solidFill>
                  <a:srgbClr val="000000"/>
                </a:solidFill>
                <a:latin typeface="Fira Sans Light"/>
              </a:rPr>
              <a:t>После написания Python App через Tkinter + PySerial библиотеку возникла проблема - при работе приложения с первым режимом было корректно, но при переходе на второй режим программа работала очень медленно и передавала некорректные данные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884049" y="5511828"/>
            <a:ext cx="1361116" cy="427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CAT Neuzeit Bold"/>
              </a:rPr>
              <a:t>Решение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655196" y="2682157"/>
            <a:ext cx="1481997" cy="428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7"/>
              </a:lnSpc>
            </a:pPr>
            <a:r>
              <a:rPr lang="en-US" sz="2462">
                <a:solidFill>
                  <a:srgbClr val="000000"/>
                </a:solidFill>
                <a:latin typeface="CAT Neuzeit Bold"/>
              </a:rPr>
              <a:t>Проблема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41288" y="4167641"/>
            <a:ext cx="6983512" cy="9105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100" dirty="0" err="1">
                <a:solidFill>
                  <a:srgbClr val="000000"/>
                </a:solidFill>
                <a:latin typeface="CAT Neuzeit"/>
              </a:rPr>
              <a:t>Дерево</a:t>
            </a:r>
            <a:r>
              <a:rPr lang="en-US" sz="5100" dirty="0">
                <a:solidFill>
                  <a:srgbClr val="000000"/>
                </a:solidFill>
                <a:latin typeface="CAT Neuzeit"/>
              </a:rPr>
              <a:t> </a:t>
            </a:r>
            <a:r>
              <a:rPr lang="en-US" sz="5100" dirty="0" err="1">
                <a:solidFill>
                  <a:srgbClr val="000000"/>
                </a:solidFill>
                <a:latin typeface="CAT Neuzeit"/>
              </a:rPr>
              <a:t>ревизий</a:t>
            </a:r>
            <a:endParaRPr lang="en-US" sz="5100" dirty="0">
              <a:solidFill>
                <a:srgbClr val="000000"/>
              </a:solidFill>
              <a:latin typeface="CAT Neuzeit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75243" y="4966260"/>
            <a:ext cx="16221605" cy="710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000000"/>
                </a:solidFill>
                <a:latin typeface="Open Sans"/>
              </a:rPr>
              <a:t>https://git.iu7.bmstu.ru/mvm20u1502/avocado/-/network/master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41288" y="2159014"/>
            <a:ext cx="5688112" cy="9105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100">
                <a:solidFill>
                  <a:srgbClr val="000000"/>
                </a:solidFill>
                <a:latin typeface="CAT Neuzeit"/>
              </a:rPr>
              <a:t>Репозиторий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70745" y="2957632"/>
            <a:ext cx="11660188" cy="710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Open Sans"/>
              </a:rPr>
              <a:t>https://git.iu7.bmstu.ru/mvm20u1502/avocado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41288" y="6098725"/>
            <a:ext cx="4240312" cy="9105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100">
                <a:solidFill>
                  <a:srgbClr val="000000"/>
                </a:solidFill>
                <a:latin typeface="CAT Neuzeit"/>
              </a:rPr>
              <a:t>Commits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1288" y="6897344"/>
            <a:ext cx="16318012" cy="710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Open Sans"/>
              </a:rPr>
              <a:t>https://git.iu7.bmstu.ru/mvm20u1502/avocado/-/commits/master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65257" y="923925"/>
            <a:ext cx="12157486" cy="875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39"/>
              </a:lnSpc>
            </a:pPr>
            <a:r>
              <a:rPr lang="en-US" sz="5100">
                <a:solidFill>
                  <a:srgbClr val="393939"/>
                </a:solidFill>
                <a:latin typeface="Open Sans Extra Bold Bold"/>
              </a:rPr>
              <a:t>Анализ выполненной работы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005436" y="3434755"/>
            <a:ext cx="10783417" cy="160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62"/>
              </a:lnSpc>
            </a:pPr>
            <a:r>
              <a:rPr lang="en-US" sz="3044">
                <a:solidFill>
                  <a:srgbClr val="000000"/>
                </a:solidFill>
                <a:latin typeface="Fira Sans Light"/>
              </a:rPr>
              <a:t>Идея состоялась в том, чтобы собрать аппарат Морзе и написать приложение, которое получает и передает данные для вывода и ввода.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005436" y="2627371"/>
            <a:ext cx="2670909" cy="706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60"/>
              </a:lnSpc>
            </a:pPr>
            <a:r>
              <a:rPr lang="en-US" sz="4042">
                <a:solidFill>
                  <a:srgbClr val="000000"/>
                </a:solidFill>
                <a:latin typeface="Arimo"/>
              </a:rPr>
              <a:t>Что хотели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05436" y="6313021"/>
            <a:ext cx="10689181" cy="160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62"/>
              </a:lnSpc>
            </a:pPr>
            <a:r>
              <a:rPr lang="en-US" sz="3044">
                <a:solidFill>
                  <a:srgbClr val="000000"/>
                </a:solidFill>
                <a:latin typeface="Fira Sans Light"/>
              </a:rPr>
              <a:t>Работающее с arduino приложение с 2-мя режимами. При этом не ожидали, что tkinter будет так взаимодействовать с arduino и работать медленно.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005436" y="5555199"/>
            <a:ext cx="3317100" cy="706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60"/>
              </a:lnSpc>
            </a:pPr>
            <a:r>
              <a:rPr lang="en-US" sz="4042">
                <a:solidFill>
                  <a:srgbClr val="000000"/>
                </a:solidFill>
                <a:latin typeface="Arimo"/>
              </a:rPr>
              <a:t>Что получили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l="3824" t="6954" r="1239" b="3964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14425"/>
            <a:ext cx="15192297" cy="25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936"/>
              </a:lnSpc>
            </a:pPr>
            <a:r>
              <a:rPr lang="en-US" sz="9032" spc="-90">
                <a:solidFill>
                  <a:srgbClr val="545454"/>
                </a:solidFill>
                <a:latin typeface="Nunito Bold"/>
              </a:rPr>
              <a:t>Декодер и передатчик </a:t>
            </a:r>
            <a:r>
              <a:rPr lang="en-US" sz="9032" spc="-90">
                <a:solidFill>
                  <a:srgbClr val="14AC40"/>
                </a:solidFill>
                <a:latin typeface="Nunito Bold"/>
              </a:rPr>
              <a:t>азбуки Морзе</a:t>
            </a:r>
          </a:p>
        </p:txBody>
      </p:sp>
      <p:sp>
        <p:nvSpPr>
          <p:cNvPr id="3" name="TextBox 3"/>
          <p:cNvSpPr txBox="1"/>
          <p:nvPr/>
        </p:nvSpPr>
        <p:spPr>
          <a:xfrm rot="-17465">
            <a:off x="11489917" y="4806581"/>
            <a:ext cx="5758375" cy="4459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44"/>
              </a:lnSpc>
            </a:pPr>
            <a:r>
              <a:rPr lang="en-US" sz="2817">
                <a:solidFill>
                  <a:srgbClr val="545454"/>
                </a:solidFill>
                <a:latin typeface="CAT Neuzeit Bold"/>
              </a:rPr>
              <a:t>Команда: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CAT Neuzeit"/>
              </a:rPr>
              <a:t>Мансуров Владислав ИУ7-26Б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CAT Neuzeit"/>
              </a:rPr>
              <a:t>Мырзабеков Рамис ИУ7-24Б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CAT Neuzeit"/>
              </a:rPr>
              <a:t>Громов Дмитрий ИУ7-24Б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CAT Neuzeit"/>
              </a:rPr>
              <a:t>Руденко Максим ИУ7-26Б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CAT Neuzeit"/>
              </a:rPr>
              <a:t>-</a:t>
            </a:r>
          </a:p>
          <a:p>
            <a:pPr>
              <a:lnSpc>
                <a:spcPts val="3944"/>
              </a:lnSpc>
            </a:pPr>
            <a:endParaRPr lang="en-US" sz="2817">
              <a:solidFill>
                <a:srgbClr val="14AC40"/>
              </a:solidFill>
              <a:latin typeface="CAT Neuzeit"/>
            </a:endParaRP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545454"/>
                </a:solidFill>
                <a:latin typeface="Open Sans Bold"/>
              </a:rPr>
              <a:t>Ментор:</a:t>
            </a:r>
          </a:p>
          <a:p>
            <a:pPr>
              <a:lnSpc>
                <a:spcPts val="3944"/>
              </a:lnSpc>
            </a:pPr>
            <a:r>
              <a:rPr lang="en-US" sz="2817">
                <a:solidFill>
                  <a:srgbClr val="14AC40"/>
                </a:solidFill>
                <a:latin typeface="Open Sans Bold"/>
              </a:rPr>
              <a:t>-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29643" y="3407617"/>
            <a:ext cx="11828715" cy="3152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55"/>
              </a:lnSpc>
            </a:pPr>
            <a:r>
              <a:rPr lang="en-US" sz="2968" spc="356">
                <a:solidFill>
                  <a:srgbClr val="393939"/>
                </a:solidFill>
                <a:latin typeface="Fira Sans Light Bold"/>
              </a:rPr>
              <a:t>ЭТО УСТРОЙСТВО, КОТОРОЕ МОЖНО ИСПОЛЬЗОВАТЬ КАК БЕСПРОВОДНОЙ ТЕЛЕГРАФ. РАБОТАЕТ В ДВУХ РЕЖИМАХ С ВОЗМОЖНОСТЬЮ ВЫБОРА(ПРИЁМНИК/ПЕРЕДАТЧИК). В ПЕРЕДАТЧИК ВВОДИТСЯ СООБЩЕНИЕ АЗБУКОЙ МОРЗЕ, А ПРИЁМНИК ВЫВОДИТ ЕГО УЖЕ ДЕКОДИРОВАННЫМ В ПРИВЫЧНЫЙ НАМ ВИД.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49090" y="2123806"/>
            <a:ext cx="12389820" cy="914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98"/>
              </a:lnSpc>
            </a:pPr>
            <a:r>
              <a:rPr lang="en-US" sz="5427">
                <a:solidFill>
                  <a:srgbClr val="545454"/>
                </a:solidFill>
                <a:latin typeface="Open Sans Extra Bold"/>
              </a:rPr>
              <a:t>Общее описание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35871" y="1326970"/>
            <a:ext cx="10574306" cy="1037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2"/>
              </a:lnSpc>
            </a:pPr>
            <a:r>
              <a:rPr lang="en-US" sz="6187">
                <a:solidFill>
                  <a:srgbClr val="545454"/>
                </a:solidFill>
                <a:latin typeface="Open Sans Extra Bold"/>
              </a:rPr>
              <a:t>Формулировка задания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3151345" y="3090032"/>
            <a:ext cx="10938353" cy="1114578"/>
            <a:chOff x="0" y="0"/>
            <a:chExt cx="14584470" cy="1486104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4584470" cy="1486104"/>
              <a:chOff x="0" y="0"/>
              <a:chExt cx="23401137" cy="23844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23401138" cy="2384490"/>
              </a:xfrm>
              <a:custGeom>
                <a:avLst/>
                <a:gdLst/>
                <a:ahLst/>
                <a:cxnLst/>
                <a:rect l="l" t="t" r="r" b="b"/>
                <a:pathLst>
                  <a:path w="23401138" h="2384490">
                    <a:moveTo>
                      <a:pt x="23276677" y="2384490"/>
                    </a:moveTo>
                    <a:lnTo>
                      <a:pt x="124460" y="2384490"/>
                    </a:lnTo>
                    <a:cubicBezTo>
                      <a:pt x="55880" y="2384490"/>
                      <a:pt x="0" y="2328610"/>
                      <a:pt x="0" y="226003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3276677" y="0"/>
                    </a:lnTo>
                    <a:cubicBezTo>
                      <a:pt x="23345257" y="0"/>
                      <a:pt x="23401138" y="55880"/>
                      <a:pt x="23401138" y="124460"/>
                    </a:cubicBezTo>
                    <a:lnTo>
                      <a:pt x="23401138" y="2260030"/>
                    </a:lnTo>
                    <a:cubicBezTo>
                      <a:pt x="23401138" y="2328610"/>
                      <a:pt x="23345257" y="2384490"/>
                      <a:pt x="23276677" y="2384490"/>
                    </a:cubicBezTo>
                    <a:close/>
                  </a:path>
                </a:pathLst>
              </a:custGeom>
              <a:solidFill>
                <a:srgbClr val="E8E8E8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1158240" y="182762"/>
              <a:ext cx="11613369" cy="995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11"/>
                </a:lnSpc>
                <a:spcBef>
                  <a:spcPct val="0"/>
                </a:spcBef>
              </a:pPr>
              <a:r>
                <a:rPr lang="en-US" sz="2222">
                  <a:solidFill>
                    <a:srgbClr val="000000"/>
                  </a:solidFill>
                  <a:latin typeface="DM Sans Italics"/>
                </a:rPr>
                <a:t>Разработать c использованием микроконтроллера</a:t>
              </a:r>
              <a:r>
                <a:rPr lang="en-US" sz="2222">
                  <a:solidFill>
                    <a:srgbClr val="000000"/>
                  </a:solidFill>
                  <a:latin typeface="Arimo Italics"/>
                </a:rPr>
                <a:t> Arduino - аппарат морзе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457247" y="3090032"/>
            <a:ext cx="1114578" cy="1114578"/>
            <a:chOff x="0" y="0"/>
            <a:chExt cx="1913890" cy="191389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1789430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789430"/>
                  </a:lnTo>
                  <a:cubicBezTo>
                    <a:pt x="1913890" y="1858010"/>
                    <a:pt x="1858010" y="1913890"/>
                    <a:pt x="1789430" y="1913890"/>
                  </a:cubicBezTo>
                  <a:close/>
                </a:path>
              </a:pathLst>
            </a:custGeom>
            <a:solidFill>
              <a:srgbClr val="9C9C9C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2793201" y="3367779"/>
            <a:ext cx="442670" cy="59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31"/>
              </a:lnSpc>
            </a:pPr>
            <a:r>
              <a:rPr lang="en-US" sz="4210">
                <a:solidFill>
                  <a:srgbClr val="FFFFFF"/>
                </a:solidFill>
                <a:latin typeface="DM Sans Bold"/>
              </a:rPr>
              <a:t>1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2940798" y="5071612"/>
            <a:ext cx="12889955" cy="1173068"/>
            <a:chOff x="0" y="0"/>
            <a:chExt cx="17186606" cy="1564090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17186606" cy="1564090"/>
              <a:chOff x="0" y="0"/>
              <a:chExt cx="24085319" cy="2191917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24085319" cy="2191917"/>
              </a:xfrm>
              <a:custGeom>
                <a:avLst/>
                <a:gdLst/>
                <a:ahLst/>
                <a:cxnLst/>
                <a:rect l="l" t="t" r="r" b="b"/>
                <a:pathLst>
                  <a:path w="24085319" h="2191917">
                    <a:moveTo>
                      <a:pt x="23960858" y="2191917"/>
                    </a:moveTo>
                    <a:lnTo>
                      <a:pt x="124460" y="2191917"/>
                    </a:lnTo>
                    <a:cubicBezTo>
                      <a:pt x="55880" y="2191917"/>
                      <a:pt x="0" y="2136037"/>
                      <a:pt x="0" y="206745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3960858" y="0"/>
                    </a:lnTo>
                    <a:cubicBezTo>
                      <a:pt x="24029439" y="0"/>
                      <a:pt x="24085319" y="55880"/>
                      <a:pt x="24085319" y="124460"/>
                    </a:cubicBezTo>
                    <a:lnTo>
                      <a:pt x="24085319" y="2067457"/>
                    </a:lnTo>
                    <a:cubicBezTo>
                      <a:pt x="24085319" y="2136037"/>
                      <a:pt x="24029439" y="2191917"/>
                      <a:pt x="23960858" y="2191917"/>
                    </a:cubicBezTo>
                    <a:close/>
                  </a:path>
                </a:pathLst>
              </a:custGeom>
              <a:solidFill>
                <a:srgbClr val="E8E8E8"/>
              </a:solidFill>
            </p:spPr>
          </p:sp>
        </p:grpSp>
        <p:sp>
          <p:nvSpPr>
            <p:cNvPr id="13" name="TextBox 13"/>
            <p:cNvSpPr txBox="1"/>
            <p:nvPr/>
          </p:nvSpPr>
          <p:spPr>
            <a:xfrm>
              <a:off x="1364892" y="216155"/>
              <a:ext cx="13685407" cy="995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11"/>
                </a:lnSpc>
                <a:spcBef>
                  <a:spcPct val="0"/>
                </a:spcBef>
              </a:pPr>
              <a:r>
                <a:rPr lang="en-US" sz="2222">
                  <a:solidFill>
                    <a:srgbClr val="000000"/>
                  </a:solidFill>
                  <a:latin typeface="DM Sans Italics"/>
                </a:rPr>
                <a:t>Разработать приложения на Python с интерфейсом, который передает принимаемый код Морзе, либо текст для преобразования.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457247" y="5071612"/>
            <a:ext cx="1173068" cy="1173068"/>
            <a:chOff x="0" y="0"/>
            <a:chExt cx="1913890" cy="191389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1789430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789430"/>
                  </a:lnTo>
                  <a:cubicBezTo>
                    <a:pt x="1913890" y="1858010"/>
                    <a:pt x="1858010" y="1913890"/>
                    <a:pt x="1789430" y="1913890"/>
                  </a:cubicBezTo>
                  <a:close/>
                </a:path>
              </a:pathLst>
            </a:custGeom>
            <a:solidFill>
              <a:srgbClr val="9C9C9C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2815452" y="5378603"/>
            <a:ext cx="506832" cy="59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31"/>
              </a:lnSpc>
            </a:pPr>
            <a:r>
              <a:rPr lang="en-US" sz="4210">
                <a:solidFill>
                  <a:srgbClr val="FFFFFF"/>
                </a:solidFill>
                <a:latin typeface="DM Sans Bold"/>
              </a:rPr>
              <a:t>2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3458049" y="7058923"/>
            <a:ext cx="6839552" cy="1179184"/>
            <a:chOff x="0" y="0"/>
            <a:chExt cx="9119403" cy="1572245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9119403" cy="1572245"/>
              <a:chOff x="0" y="0"/>
              <a:chExt cx="12612974" cy="217456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2612974" cy="2174560"/>
              </a:xfrm>
              <a:custGeom>
                <a:avLst/>
                <a:gdLst/>
                <a:ahLst/>
                <a:cxnLst/>
                <a:rect l="l" t="t" r="r" b="b"/>
                <a:pathLst>
                  <a:path w="12612974" h="2174560">
                    <a:moveTo>
                      <a:pt x="12488514" y="2174560"/>
                    </a:moveTo>
                    <a:lnTo>
                      <a:pt x="124460" y="2174560"/>
                    </a:lnTo>
                    <a:cubicBezTo>
                      <a:pt x="55880" y="2174560"/>
                      <a:pt x="0" y="2118680"/>
                      <a:pt x="0" y="205010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2488514" y="0"/>
                    </a:lnTo>
                    <a:cubicBezTo>
                      <a:pt x="12557094" y="0"/>
                      <a:pt x="12612974" y="55880"/>
                      <a:pt x="12612974" y="124460"/>
                    </a:cubicBezTo>
                    <a:lnTo>
                      <a:pt x="12612974" y="2050100"/>
                    </a:lnTo>
                    <a:cubicBezTo>
                      <a:pt x="12612974" y="2118680"/>
                      <a:pt x="12557094" y="2174560"/>
                      <a:pt x="12488514" y="2174560"/>
                    </a:cubicBezTo>
                    <a:close/>
                  </a:path>
                </a:pathLst>
              </a:custGeom>
              <a:solidFill>
                <a:srgbClr val="E8E8E8"/>
              </a:solidFill>
            </p:spPr>
          </p:sp>
        </p:grpSp>
        <p:sp>
          <p:nvSpPr>
            <p:cNvPr id="20" name="TextBox 20"/>
            <p:cNvSpPr txBox="1"/>
            <p:nvPr/>
          </p:nvSpPr>
          <p:spPr>
            <a:xfrm>
              <a:off x="724226" y="219646"/>
              <a:ext cx="7261628" cy="995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11"/>
                </a:lnSpc>
                <a:spcBef>
                  <a:spcPct val="0"/>
                </a:spcBef>
              </a:pPr>
              <a:r>
                <a:rPr lang="en-US" sz="2222">
                  <a:solidFill>
                    <a:srgbClr val="000000"/>
                  </a:solidFill>
                  <a:latin typeface="DM Sans Italics"/>
                </a:rPr>
                <a:t>Обеспечить два режима ввода и вывода.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2475921" y="7058923"/>
            <a:ext cx="1179184" cy="1179184"/>
            <a:chOff x="0" y="0"/>
            <a:chExt cx="1913890" cy="191389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1789430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789430"/>
                  </a:lnTo>
                  <a:cubicBezTo>
                    <a:pt x="1913890" y="1858010"/>
                    <a:pt x="1858010" y="1913890"/>
                    <a:pt x="1789430" y="1913890"/>
                  </a:cubicBezTo>
                  <a:close/>
                </a:path>
              </a:pathLst>
            </a:custGeom>
            <a:solidFill>
              <a:srgbClr val="9C9C9C"/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2808743" y="7368972"/>
            <a:ext cx="513541" cy="597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31"/>
              </a:lnSpc>
            </a:pPr>
            <a:r>
              <a:rPr lang="en-US" sz="4210">
                <a:solidFill>
                  <a:srgbClr val="FFFFFF"/>
                </a:solidFill>
                <a:latin typeface="DM Sans Bold"/>
              </a:rPr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77032" y="1898327"/>
            <a:ext cx="8591368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560"/>
              </a:lnSpc>
            </a:pPr>
            <a:r>
              <a:rPr lang="en-US" sz="5400" dirty="0" err="1">
                <a:solidFill>
                  <a:srgbClr val="545454"/>
                </a:solidFill>
                <a:latin typeface="Open Sans Extra Bold"/>
              </a:rPr>
              <a:t>Реализация</a:t>
            </a:r>
            <a:r>
              <a:rPr lang="en-US" sz="5400" dirty="0">
                <a:solidFill>
                  <a:srgbClr val="545454"/>
                </a:solidFill>
                <a:latin typeface="Open Sans Extra Bold"/>
              </a:rPr>
              <a:t> </a:t>
            </a:r>
            <a:r>
              <a:rPr lang="en-US" sz="5400" dirty="0" err="1">
                <a:solidFill>
                  <a:srgbClr val="545454"/>
                </a:solidFill>
                <a:latin typeface="Open Sans Extra Bold"/>
              </a:rPr>
              <a:t>проекта</a:t>
            </a:r>
            <a:endParaRPr lang="en-US" sz="5400" dirty="0">
              <a:solidFill>
                <a:srgbClr val="545454"/>
              </a:solidFill>
              <a:latin typeface="Open Sans Extra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87736" y="3637576"/>
            <a:ext cx="14712528" cy="2945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6"/>
              </a:lnSpc>
            </a:pPr>
            <a:r>
              <a:rPr lang="en-US" sz="3340">
                <a:solidFill>
                  <a:srgbClr val="393939"/>
                </a:solidFill>
                <a:latin typeface="Fira Sans Light Bold"/>
              </a:rPr>
              <a:t>ДЛЯ РЕАЛИЗАЦИИ ПРОЕКТА ИСПОЛЬЗОВАЛИСЬ ЯЗЫКИ ARDUINO, PYTHON, ARDUINO UNO И МИКРОКОНТРОЛЛЕРЫ. СБОРКА ПРОЕКТА НАЧАЛАСЬ СО СБОРКИ САМОГО АППАРАТА, А ЗАТЕМ УЖЕ НАПИСАНИЕ КОДА НА АРДУИНО И С ИСПОЛЬЗОВАНИЕМ БИБЛИОТЕК TKINTER И PYSERIAL НАПРЯМУЮ МОЖНО ПОЛУЧАТЬ ДАННЫЕ ОТ ПЕРЕДАТЧИКА И РАБОТАТЬ С НИМИ.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13257" y="1771279"/>
            <a:ext cx="10123192" cy="759239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7695" b="8899"/>
          <a:stretch>
            <a:fillRect/>
          </a:stretch>
        </p:blipFill>
        <p:spPr>
          <a:xfrm>
            <a:off x="11936449" y="4453626"/>
            <a:ext cx="4415233" cy="491004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r="896" b="19723"/>
          <a:stretch>
            <a:fillRect/>
          </a:stretch>
        </p:blipFill>
        <p:spPr>
          <a:xfrm>
            <a:off x="11936449" y="1771279"/>
            <a:ext cx="4415233" cy="268234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484111" y="474768"/>
            <a:ext cx="6241289" cy="1038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0"/>
              </a:lnSpc>
            </a:pPr>
            <a:r>
              <a:rPr lang="en-US" sz="5800" dirty="0" err="1">
                <a:solidFill>
                  <a:srgbClr val="545454"/>
                </a:solidFill>
                <a:latin typeface="Fira Sans Light Bold"/>
              </a:rPr>
              <a:t>Декодер</a:t>
            </a:r>
            <a:r>
              <a:rPr lang="en-US" sz="5800" dirty="0">
                <a:solidFill>
                  <a:srgbClr val="545454"/>
                </a:solidFill>
                <a:latin typeface="Fira Sans Light Bold"/>
              </a:rPr>
              <a:t> </a:t>
            </a:r>
            <a:r>
              <a:rPr lang="en-US" sz="5800" dirty="0" err="1">
                <a:solidFill>
                  <a:srgbClr val="545454"/>
                </a:solidFill>
                <a:latin typeface="Fira Sans Light Bold"/>
              </a:rPr>
              <a:t>Морзе</a:t>
            </a:r>
            <a:endParaRPr lang="en-US" sz="5800" dirty="0">
              <a:solidFill>
                <a:srgbClr val="545454"/>
              </a:solidFill>
              <a:latin typeface="Fira Sans Light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87" b="4545"/>
          <a:stretch>
            <a:fillRect/>
          </a:stretch>
        </p:blipFill>
        <p:spPr>
          <a:xfrm>
            <a:off x="1330873" y="2819695"/>
            <a:ext cx="6992076" cy="629714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015950" y="2819695"/>
            <a:ext cx="7941177" cy="629714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112076" y="580317"/>
            <a:ext cx="11807749" cy="801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48"/>
              </a:lnSpc>
            </a:pPr>
            <a:r>
              <a:rPr lang="en-US" sz="4677">
                <a:solidFill>
                  <a:srgbClr val="626262"/>
                </a:solidFill>
                <a:latin typeface="Open Sans Extra Bold"/>
              </a:rPr>
              <a:t>Приложения для получения данных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138333" y="1946471"/>
            <a:ext cx="1377156" cy="583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>
                <a:solidFill>
                  <a:srgbClr val="000000"/>
                </a:solidFill>
                <a:latin typeface="Fira Sans Light Bold"/>
              </a:rPr>
              <a:t>Tkinter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527735" y="1946471"/>
            <a:ext cx="917608" cy="583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>
                <a:solidFill>
                  <a:srgbClr val="000000"/>
                </a:solidFill>
                <a:latin typeface="Fira Sans Light Bold"/>
              </a:rPr>
              <a:t>PyQt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09174" y="2973662"/>
            <a:ext cx="3098947" cy="2049263"/>
            <a:chOff x="0" y="0"/>
            <a:chExt cx="2264432" cy="14974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64432" cy="1497418"/>
            </a:xfrm>
            <a:custGeom>
              <a:avLst/>
              <a:gdLst/>
              <a:ahLst/>
              <a:cxnLst/>
              <a:rect l="l" t="t" r="r" b="b"/>
              <a:pathLst>
                <a:path w="2264432" h="1497418">
                  <a:moveTo>
                    <a:pt x="0" y="0"/>
                  </a:moveTo>
                  <a:lnTo>
                    <a:pt x="2264432" y="0"/>
                  </a:lnTo>
                  <a:lnTo>
                    <a:pt x="2264432" y="1497418"/>
                  </a:lnTo>
                  <a:lnTo>
                    <a:pt x="0" y="1497418"/>
                  </a:lnTo>
                  <a:close/>
                </a:path>
              </a:pathLst>
            </a:custGeom>
            <a:solidFill>
              <a:srgbClr val="14AC40"/>
            </a:solidFill>
          </p:spPr>
        </p:sp>
      </p:grpSp>
      <p:sp>
        <p:nvSpPr>
          <p:cNvPr id="4" name="AutoShape 4"/>
          <p:cNvSpPr/>
          <p:nvPr/>
        </p:nvSpPr>
        <p:spPr>
          <a:xfrm rot="-5400000">
            <a:off x="4114667" y="6301269"/>
            <a:ext cx="1645404" cy="0"/>
          </a:xfrm>
          <a:prstGeom prst="line">
            <a:avLst/>
          </a:prstGeom>
          <a:ln w="38100" cap="rnd">
            <a:solidFill>
              <a:srgbClr val="5E17EB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5" name="AutoShape 5"/>
          <p:cNvSpPr/>
          <p:nvPr/>
        </p:nvSpPr>
        <p:spPr>
          <a:xfrm>
            <a:off x="6913173" y="3918592"/>
            <a:ext cx="4351167" cy="0"/>
          </a:xfrm>
          <a:prstGeom prst="line">
            <a:avLst/>
          </a:prstGeom>
          <a:ln w="38100" cap="rnd">
            <a:solidFill>
              <a:srgbClr val="5E17EB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6" name="Group 6"/>
          <p:cNvGrpSpPr/>
          <p:nvPr/>
        </p:nvGrpSpPr>
        <p:grpSpPr>
          <a:xfrm>
            <a:off x="11753197" y="2973662"/>
            <a:ext cx="3125629" cy="2049263"/>
            <a:chOff x="0" y="0"/>
            <a:chExt cx="2283929" cy="149741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83929" cy="1497418"/>
            </a:xfrm>
            <a:custGeom>
              <a:avLst/>
              <a:gdLst/>
              <a:ahLst/>
              <a:cxnLst/>
              <a:rect l="l" t="t" r="r" b="b"/>
              <a:pathLst>
                <a:path w="2283929" h="1497418">
                  <a:moveTo>
                    <a:pt x="0" y="0"/>
                  </a:moveTo>
                  <a:lnTo>
                    <a:pt x="2283929" y="0"/>
                  </a:lnTo>
                  <a:lnTo>
                    <a:pt x="2283929" y="1497418"/>
                  </a:lnTo>
                  <a:lnTo>
                    <a:pt x="0" y="1497418"/>
                  </a:lnTo>
                  <a:close/>
                </a:path>
              </a:pathLst>
            </a:custGeom>
            <a:solidFill>
              <a:srgbClr val="14AC40"/>
            </a:solidFill>
          </p:spPr>
        </p:sp>
      </p:grpSp>
      <p:sp>
        <p:nvSpPr>
          <p:cNvPr id="8" name="AutoShape 8"/>
          <p:cNvSpPr/>
          <p:nvPr/>
        </p:nvSpPr>
        <p:spPr>
          <a:xfrm rot="5399999">
            <a:off x="12518080" y="6303487"/>
            <a:ext cx="1644397" cy="0"/>
          </a:xfrm>
          <a:prstGeom prst="line">
            <a:avLst/>
          </a:prstGeom>
          <a:ln w="38100" cap="rnd">
            <a:solidFill>
              <a:srgbClr val="5E17EB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9" name="Group 9"/>
          <p:cNvGrpSpPr/>
          <p:nvPr/>
        </p:nvGrpSpPr>
        <p:grpSpPr>
          <a:xfrm>
            <a:off x="3409174" y="2973662"/>
            <a:ext cx="3098947" cy="2049263"/>
            <a:chOff x="0" y="0"/>
            <a:chExt cx="4525349" cy="299251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525349" cy="2992511"/>
            </a:xfrm>
            <a:custGeom>
              <a:avLst/>
              <a:gdLst/>
              <a:ahLst/>
              <a:cxnLst/>
              <a:rect l="l" t="t" r="r" b="b"/>
              <a:pathLst>
                <a:path w="4525349" h="2992511">
                  <a:moveTo>
                    <a:pt x="4299290" y="0"/>
                  </a:moveTo>
                  <a:lnTo>
                    <a:pt x="0" y="0"/>
                  </a:lnTo>
                  <a:lnTo>
                    <a:pt x="0" y="2992511"/>
                  </a:lnTo>
                  <a:lnTo>
                    <a:pt x="4525349" y="2992511"/>
                  </a:lnTo>
                  <a:lnTo>
                    <a:pt x="4525349" y="0"/>
                  </a:lnTo>
                  <a:lnTo>
                    <a:pt x="4299290" y="0"/>
                  </a:lnTo>
                  <a:close/>
                  <a:moveTo>
                    <a:pt x="4299290" y="2766451"/>
                  </a:moveTo>
                  <a:lnTo>
                    <a:pt x="228600" y="2766451"/>
                  </a:lnTo>
                  <a:lnTo>
                    <a:pt x="228600" y="228600"/>
                  </a:lnTo>
                  <a:lnTo>
                    <a:pt x="4299290" y="228600"/>
                  </a:lnTo>
                  <a:lnTo>
                    <a:pt x="4299290" y="2766451"/>
                  </a:lnTo>
                  <a:close/>
                </a:path>
              </a:pathLst>
            </a:custGeom>
            <a:solidFill>
              <a:srgbClr val="14AC40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4423209" y="7254985"/>
            <a:ext cx="985764" cy="636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2"/>
              </a:lnSpc>
            </a:pPr>
            <a:r>
              <a:rPr lang="en-US" sz="3708">
                <a:solidFill>
                  <a:srgbClr val="000000"/>
                </a:solidFill>
                <a:latin typeface="Fira Sans Light Bold"/>
              </a:rPr>
              <a:t>Data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904184" y="923925"/>
            <a:ext cx="8489157" cy="920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60"/>
              </a:lnSpc>
            </a:pPr>
            <a:r>
              <a:rPr lang="en-US" sz="5400">
                <a:solidFill>
                  <a:srgbClr val="545454"/>
                </a:solidFill>
                <a:latin typeface="Open Sans Extra Bold"/>
              </a:rPr>
              <a:t>Схема работы проекта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959594" y="3548842"/>
            <a:ext cx="1998106" cy="738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8"/>
              </a:lnSpc>
            </a:pPr>
            <a:r>
              <a:rPr lang="en-US" sz="4334">
                <a:solidFill>
                  <a:srgbClr val="000000"/>
                </a:solidFill>
                <a:latin typeface="DM Sans"/>
              </a:rPr>
              <a:t>Arduino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804610" y="2732264"/>
            <a:ext cx="4568293" cy="987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3"/>
              </a:lnSpc>
            </a:pPr>
            <a:r>
              <a:rPr lang="en-US" sz="3708">
                <a:solidFill>
                  <a:srgbClr val="000000"/>
                </a:solidFill>
                <a:latin typeface="Fira Sans Light Bold"/>
              </a:rPr>
              <a:t>Serial communication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379067" y="3329688"/>
            <a:ext cx="1922423" cy="1310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7"/>
              </a:lnSpc>
            </a:pPr>
            <a:r>
              <a:rPr lang="en-US" sz="4646">
                <a:solidFill>
                  <a:srgbClr val="000000"/>
                </a:solidFill>
                <a:latin typeface="DM Sans"/>
              </a:rPr>
              <a:t>Python</a:t>
            </a:r>
          </a:p>
          <a:p>
            <a:pPr algn="ctr">
              <a:lnSpc>
                <a:spcPts val="5157"/>
              </a:lnSpc>
            </a:pPr>
            <a:r>
              <a:rPr lang="en-US" sz="4646">
                <a:solidFill>
                  <a:srgbClr val="000000"/>
                </a:solidFill>
                <a:latin typeface="DM Sans"/>
              </a:rPr>
              <a:t>App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866718" y="7383748"/>
            <a:ext cx="2986375" cy="1043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3708">
                <a:solidFill>
                  <a:srgbClr val="000000"/>
                </a:solidFill>
                <a:latin typeface="Fira Sans Light Bold"/>
              </a:rPr>
              <a:t>Program output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05664" y="3764968"/>
            <a:ext cx="12942530" cy="1703874"/>
            <a:chOff x="0" y="0"/>
            <a:chExt cx="3545859" cy="46680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545859" cy="466809"/>
            </a:xfrm>
            <a:custGeom>
              <a:avLst/>
              <a:gdLst/>
              <a:ahLst/>
              <a:cxnLst/>
              <a:rect l="l" t="t" r="r" b="b"/>
              <a:pathLst>
                <a:path w="3545859" h="466809">
                  <a:moveTo>
                    <a:pt x="0" y="0"/>
                  </a:moveTo>
                  <a:lnTo>
                    <a:pt x="3545859" y="0"/>
                  </a:lnTo>
                  <a:lnTo>
                    <a:pt x="3545859" y="466809"/>
                  </a:lnTo>
                  <a:lnTo>
                    <a:pt x="0" y="466809"/>
                  </a:lnTo>
                  <a:close/>
                </a:path>
              </a:pathLst>
            </a:custGeom>
            <a:solidFill>
              <a:srgbClr val="23B14C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396131" y="3957728"/>
            <a:ext cx="13495738" cy="1185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01"/>
              </a:lnSpc>
            </a:pPr>
            <a:r>
              <a:rPr lang="en-US" sz="6929">
                <a:solidFill>
                  <a:srgbClr val="393939"/>
                </a:solidFill>
                <a:latin typeface="Nunito Bold"/>
              </a:rPr>
              <a:t>Использование библиотек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467</Words>
  <Application>Microsoft Office PowerPoint</Application>
  <PresentationFormat>Произвольный</PresentationFormat>
  <Paragraphs>65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34" baseType="lpstr">
      <vt:lpstr>Arimo Italics</vt:lpstr>
      <vt:lpstr>Fira Sans Light Bold</vt:lpstr>
      <vt:lpstr>Open Sans Extra Bold Bold Italics</vt:lpstr>
      <vt:lpstr>Open Sans Bold</vt:lpstr>
      <vt:lpstr>Arial</vt:lpstr>
      <vt:lpstr>DM Sans Bold</vt:lpstr>
      <vt:lpstr>Open Sans</vt:lpstr>
      <vt:lpstr>DM Sans Italics</vt:lpstr>
      <vt:lpstr>Arimo</vt:lpstr>
      <vt:lpstr>Nunito Bold</vt:lpstr>
      <vt:lpstr>Calibri</vt:lpstr>
      <vt:lpstr>Open Sans Extra Bold</vt:lpstr>
      <vt:lpstr>Open Sans Extra Bold Bold</vt:lpstr>
      <vt:lpstr>DM Sans</vt:lpstr>
      <vt:lpstr>CAT Neuzeit Bold</vt:lpstr>
      <vt:lpstr>Open Sans Bold Italics</vt:lpstr>
      <vt:lpstr>Fira Sans Light</vt:lpstr>
      <vt:lpstr>CAT Neuzeit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Our team</dc:title>
  <cp:lastModifiedBy>Влад Мансуров</cp:lastModifiedBy>
  <cp:revision>2</cp:revision>
  <dcterms:created xsi:type="dcterms:W3CDTF">2006-08-16T00:00:00Z</dcterms:created>
  <dcterms:modified xsi:type="dcterms:W3CDTF">2021-06-14T13:47:01Z</dcterms:modified>
  <dc:identifier>DAEekhONcAA</dc:identifier>
</cp:coreProperties>
</file>

<file path=docProps/thumbnail.jpeg>
</file>